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Roboto"/>
      <p:regular r:id="rId12"/>
      <p:bold r:id="rId13"/>
      <p:italic r:id="rId14"/>
      <p:boldItalic r:id="rId15"/>
    </p:embeddedFont>
    <p:embeddedFont>
      <p:font typeface="Merriweather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oboto-bold.fntdata"/><Relationship Id="rId12" Type="http://schemas.openxmlformats.org/officeDocument/2006/relationships/font" Target="fonts/Roboto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boldItalic.fntdata"/><Relationship Id="rId14" Type="http://schemas.openxmlformats.org/officeDocument/2006/relationships/font" Target="fonts/Roboto-italic.fntdata"/><Relationship Id="rId17" Type="http://schemas.openxmlformats.org/officeDocument/2006/relationships/font" Target="fonts/Merriweather-bold.fntdata"/><Relationship Id="rId16" Type="http://schemas.openxmlformats.org/officeDocument/2006/relationships/font" Target="fonts/Merriweather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erriweather-boldItalic.fntdata"/><Relationship Id="rId6" Type="http://schemas.openxmlformats.org/officeDocument/2006/relationships/slide" Target="slides/slide1.xml"/><Relationship Id="rId18" Type="http://schemas.openxmlformats.org/officeDocument/2006/relationships/font" Target="fonts/Merriweather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526f407b64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526f407b64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526f407b64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526f407b64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526f407b64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2526f407b64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526f407b64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2526f407b64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526f407b64_0_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526f407b64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-125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1878560"/>
            <a:ext cx="4242600" cy="73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16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hasCustomPrompt="1" type="title"/>
          </p:nvPr>
        </p:nvSpPr>
        <p:spPr>
          <a:xfrm>
            <a:off x="311750" y="831175"/>
            <a:ext cx="5334900" cy="1244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0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311700" y="2121425"/>
            <a:ext cx="5334900" cy="94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0" y="48099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6" name="Google Shape;16;p3"/>
          <p:cNvSpPr/>
          <p:nvPr/>
        </p:nvSpPr>
        <p:spPr>
          <a:xfrm>
            <a:off x="0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0"/>
            <a:ext cx="4314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/>
          <p:nvPr/>
        </p:nvSpPr>
        <p:spPr>
          <a:xfrm>
            <a:off x="0" y="44125"/>
            <a:ext cx="4313625" cy="4399375"/>
          </a:xfrm>
          <a:custGeom>
            <a:rect b="b" l="l" r="r" t="t"/>
            <a:pathLst>
              <a:path extrusionOk="0" h="175975" w="172545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Google Shape;22;p4"/>
          <p:cNvSpPr/>
          <p:nvPr/>
        </p:nvSpPr>
        <p:spPr>
          <a:xfrm>
            <a:off x="-125" y="0"/>
            <a:ext cx="4316900" cy="4395600"/>
          </a:xfrm>
          <a:custGeom>
            <a:rect b="b" l="l" r="r" t="t"/>
            <a:pathLst>
              <a:path extrusionOk="0" h="175824" w="172676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Google Shape;23;p4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5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3117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2" type="body"/>
          </p:nvPr>
        </p:nvSpPr>
        <p:spPr>
          <a:xfrm>
            <a:off x="4832400" y="1505700"/>
            <a:ext cx="3999900" cy="307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/>
          <p:nvPr/>
        </p:nvSpPr>
        <p:spPr>
          <a:xfrm>
            <a:off x="0" y="0"/>
            <a:ext cx="9144000" cy="1277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311725" y="500925"/>
            <a:ext cx="8520600" cy="6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0" y="0"/>
            <a:ext cx="37644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 txBox="1"/>
          <p:nvPr>
            <p:ph type="title"/>
          </p:nvPr>
        </p:nvSpPr>
        <p:spPr>
          <a:xfrm>
            <a:off x="311725" y="500925"/>
            <a:ext cx="3127500" cy="182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311700" y="2390650"/>
            <a:ext cx="3127500" cy="229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311675" y="798600"/>
            <a:ext cx="6247800" cy="354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3" name="Google Shape;43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9"/>
          <p:cNvSpPr txBox="1"/>
          <p:nvPr>
            <p:ph type="title"/>
          </p:nvPr>
        </p:nvSpPr>
        <p:spPr>
          <a:xfrm>
            <a:off x="311300" y="500925"/>
            <a:ext cx="3704400" cy="204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" type="subTitle"/>
          </p:nvPr>
        </p:nvSpPr>
        <p:spPr>
          <a:xfrm>
            <a:off x="304800" y="2626725"/>
            <a:ext cx="3704400" cy="92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16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48" name="Google Shape;48;p9"/>
          <p:cNvSpPr txBox="1"/>
          <p:nvPr>
            <p:ph idx="2" type="body"/>
          </p:nvPr>
        </p:nvSpPr>
        <p:spPr>
          <a:xfrm>
            <a:off x="4879025" y="500925"/>
            <a:ext cx="3954000" cy="4111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/>
          <p:nvPr/>
        </p:nvSpPr>
        <p:spPr>
          <a:xfrm>
            <a:off x="0" y="4369000"/>
            <a:ext cx="9144000" cy="774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10"/>
          <p:cNvSpPr txBox="1"/>
          <p:nvPr>
            <p:ph idx="1" type="body"/>
          </p:nvPr>
        </p:nvSpPr>
        <p:spPr>
          <a:xfrm>
            <a:off x="311700" y="4521400"/>
            <a:ext cx="7979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erriweather"/>
              <a:buNone/>
              <a:defRPr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radig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/>
          <p:nvPr>
            <p:ph type="ctr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eCommerce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powered by GPT 4.0</a:t>
            </a:r>
            <a:endParaRPr sz="2000"/>
          </a:p>
        </p:txBody>
      </p:sp>
      <p:sp>
        <p:nvSpPr>
          <p:cNvPr id="65" name="Google Shape;65;p13"/>
          <p:cNvSpPr txBox="1"/>
          <p:nvPr>
            <p:ph idx="1" type="subTitle"/>
          </p:nvPr>
        </p:nvSpPr>
        <p:spPr>
          <a:xfrm>
            <a:off x="4844525" y="4011660"/>
            <a:ext cx="4242600" cy="73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Sandeep Joshi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NEON IT SOLUTIONS LLC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highlight>
                <a:srgbClr val="F7F7F8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highlight>
                <a:srgbClr val="F7F7F8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highlight>
                <a:srgbClr val="F7F7F8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highlight>
                <a:srgbClr val="F7F7F8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highlight>
                <a:srgbClr val="F7F7F8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  Benefits</a:t>
            </a:r>
            <a:endParaRPr/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highlight>
                <a:srgbClr val="F7F7F8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1" name="Google Shape;71;p14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  <a:solidFill>
            <a:schemeClr val="lt1"/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74151"/>
              </a:solidFill>
              <a:highlight>
                <a:schemeClr val="lt1"/>
              </a:highlight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rgbClr val="374151"/>
              </a:buClr>
              <a:buSzPts val="1200"/>
              <a:buChar char="●"/>
            </a:pPr>
            <a:r>
              <a:rPr lang="en-GB" sz="1200">
                <a:solidFill>
                  <a:srgbClr val="374151"/>
                </a:solidFill>
                <a:highlight>
                  <a:schemeClr val="lt1"/>
                </a:highlight>
              </a:rPr>
              <a:t>Enhanced customer support: Utilize Chat GPT to provide instant and personalized customer support, answering queries and addressing concerns.</a:t>
            </a:r>
            <a:endParaRPr sz="1200">
              <a:solidFill>
                <a:srgbClr val="374151"/>
              </a:solidFill>
              <a:highlight>
                <a:schemeClr val="lt1"/>
              </a:highlight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rgbClr val="374151"/>
              </a:buClr>
              <a:buSzPts val="1200"/>
              <a:buChar char="●"/>
            </a:pPr>
            <a:r>
              <a:rPr lang="en-GB" sz="1200">
                <a:solidFill>
                  <a:srgbClr val="374151"/>
                </a:solidFill>
                <a:highlight>
                  <a:schemeClr val="lt1"/>
                </a:highlight>
              </a:rPr>
              <a:t>24/7 availability: With Chat GPT, businesses can offer round-the-clock support to their customers, regardless of time zones or operating hours.</a:t>
            </a:r>
            <a:endParaRPr sz="1200">
              <a:solidFill>
                <a:srgbClr val="374151"/>
              </a:solidFill>
              <a:highlight>
                <a:schemeClr val="lt1"/>
              </a:highlight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rgbClr val="374151"/>
              </a:buClr>
              <a:buSzPts val="1200"/>
              <a:buChar char="●"/>
            </a:pPr>
            <a:r>
              <a:rPr lang="en-GB" sz="1200">
                <a:solidFill>
                  <a:srgbClr val="374151"/>
                </a:solidFill>
                <a:highlight>
                  <a:schemeClr val="lt1"/>
                </a:highlight>
              </a:rPr>
              <a:t>Scalability: Easily handle a high volume of customer inquiries without increasing staffing levels, thanks to the automated nature of Chat GPT.</a:t>
            </a:r>
            <a:endParaRPr sz="1200">
              <a:solidFill>
                <a:srgbClr val="374151"/>
              </a:solidFill>
              <a:highlight>
                <a:schemeClr val="lt1"/>
              </a:highlight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rgbClr val="374151"/>
              </a:buClr>
              <a:buSzPts val="1200"/>
              <a:buChar char="●"/>
            </a:pPr>
            <a:r>
              <a:rPr lang="en-GB" sz="1200">
                <a:solidFill>
                  <a:srgbClr val="374151"/>
                </a:solidFill>
                <a:highlight>
                  <a:schemeClr val="lt1"/>
                </a:highlight>
              </a:rPr>
              <a:t>Increased customer engagement: Interactive conversations with Chat GPT can enhance the overall customer experience and drive engagement.</a:t>
            </a:r>
            <a:endParaRPr sz="1200">
              <a:solidFill>
                <a:srgbClr val="374151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highlight>
                <a:schemeClr val="lt1"/>
              </a:highligh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Use Cases</a:t>
            </a:r>
            <a:endParaRPr/>
          </a:p>
        </p:txBody>
      </p:sp>
      <p:sp>
        <p:nvSpPr>
          <p:cNvPr id="77" name="Google Shape;77;p15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374151"/>
              </a:buClr>
              <a:buSzPts val="1200"/>
              <a:buChar char="●"/>
            </a:pPr>
            <a:r>
              <a:rPr lang="en-GB" sz="1200">
                <a:solidFill>
                  <a:srgbClr val="374151"/>
                </a:solidFill>
                <a:highlight>
                  <a:schemeClr val="lt1"/>
                </a:highlight>
              </a:rPr>
              <a:t>Order tracking and status updates: Show how Chat GPT can retrieve and communicate order information to customers, reducing the need for manual tracking.</a:t>
            </a:r>
            <a:endParaRPr sz="1200">
              <a:solidFill>
                <a:srgbClr val="374151"/>
              </a:solidFill>
              <a:highlight>
                <a:schemeClr val="lt1"/>
              </a:highlight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374151"/>
              </a:buClr>
              <a:buSzPts val="1200"/>
              <a:buChar char="●"/>
            </a:pPr>
            <a:r>
              <a:rPr lang="en-GB" sz="1200">
                <a:solidFill>
                  <a:srgbClr val="374151"/>
                </a:solidFill>
                <a:highlight>
                  <a:schemeClr val="lt1"/>
                </a:highlight>
              </a:rPr>
              <a:t>Product recommendations: Demonstrate how Chat GPT can leverage customer preferences and historical data to provide personalized product recommendations.</a:t>
            </a:r>
            <a:endParaRPr sz="1200">
              <a:solidFill>
                <a:srgbClr val="374151"/>
              </a:solidFill>
              <a:highlight>
                <a:schemeClr val="lt1"/>
              </a:highlight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374151"/>
              </a:buClr>
              <a:buSzPts val="1200"/>
              <a:buChar char="●"/>
            </a:pPr>
            <a:r>
              <a:rPr lang="en-GB" sz="1200">
                <a:solidFill>
                  <a:srgbClr val="374151"/>
                </a:solidFill>
                <a:highlight>
                  <a:schemeClr val="lt1"/>
                </a:highlight>
              </a:rPr>
              <a:t>Frequently Asked Questions (FAQs): Explain how Chat GPT can assist with handling common customer inquiries by automatically retrieving information from the Shopify store.</a:t>
            </a:r>
            <a:endParaRPr sz="1200">
              <a:solidFill>
                <a:srgbClr val="374151"/>
              </a:solidFill>
              <a:highlight>
                <a:schemeClr val="lt1"/>
              </a:highlight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>
                <a:highlight>
                  <a:schemeClr val="lt1"/>
                </a:highlight>
              </a:rPr>
              <a:t>SEO - Dynamic description and keyword generation powered by analytics</a:t>
            </a:r>
            <a:endParaRPr>
              <a:highlight>
                <a:schemeClr val="lt1"/>
              </a:highlight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-GB">
                <a:highlight>
                  <a:schemeClr val="lt1"/>
                </a:highlight>
              </a:rPr>
              <a:t>Reconciliation - GPT enabled sales/order/fulfillment/payment reconciliation</a:t>
            </a:r>
            <a:endParaRPr>
              <a:highlight>
                <a:schemeClr val="lt1"/>
              </a:highligh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Best Practices</a:t>
            </a:r>
            <a:endParaRPr/>
          </a:p>
        </p:txBody>
      </p:sp>
      <p:sp>
        <p:nvSpPr>
          <p:cNvPr id="83" name="Google Shape;83;p16"/>
          <p:cNvSpPr txBox="1"/>
          <p:nvPr>
            <p:ph idx="1" type="body"/>
          </p:nvPr>
        </p:nvSpPr>
        <p:spPr>
          <a:xfrm>
            <a:off x="4644675" y="500925"/>
            <a:ext cx="4166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048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4151"/>
              </a:buClr>
              <a:buSzPts val="1200"/>
              <a:buChar char="●"/>
            </a:pPr>
            <a:r>
              <a:rPr lang="en-GB" sz="1200">
                <a:solidFill>
                  <a:srgbClr val="374151"/>
                </a:solidFill>
                <a:highlight>
                  <a:schemeClr val="lt1"/>
                </a:highlight>
              </a:rPr>
              <a:t>Training the model: Discuss the importance of training Chat GPT with relevant data to ensure accurate responses.</a:t>
            </a:r>
            <a:endParaRPr sz="1200">
              <a:solidFill>
                <a:srgbClr val="374151"/>
              </a:solidFill>
              <a:highlight>
                <a:schemeClr val="lt1"/>
              </a:highlight>
            </a:endParaRPr>
          </a:p>
          <a:p>
            <a:pPr indent="-3048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4151"/>
              </a:buClr>
              <a:buSzPts val="1200"/>
              <a:buChar char="●"/>
            </a:pPr>
            <a:r>
              <a:rPr lang="en-GB" sz="1200">
                <a:solidFill>
                  <a:srgbClr val="374151"/>
                </a:solidFill>
                <a:highlight>
                  <a:schemeClr val="lt1"/>
                </a:highlight>
              </a:rPr>
              <a:t>Monitoring and refining: Emphasize the need to monitor conversations and refine the integration based on user feedback and evolving customer needs.</a:t>
            </a:r>
            <a:endParaRPr sz="1200">
              <a:solidFill>
                <a:srgbClr val="374151"/>
              </a:solidFill>
              <a:highlight>
                <a:schemeClr val="lt1"/>
              </a:highlight>
            </a:endParaRPr>
          </a:p>
          <a:p>
            <a:pPr indent="-3048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74151"/>
              </a:buClr>
              <a:buSzPts val="1200"/>
              <a:buChar char="●"/>
            </a:pPr>
            <a:r>
              <a:rPr lang="en-GB" sz="1200">
                <a:solidFill>
                  <a:srgbClr val="374151"/>
                </a:solidFill>
                <a:highlight>
                  <a:schemeClr val="lt1"/>
                </a:highlight>
              </a:rPr>
              <a:t>Human supervision: Highlight the role of human oversight in maintaining quality and stepping in when Chat GPT encounters complex or sensitive issues.</a:t>
            </a:r>
            <a:endParaRPr sz="1200">
              <a:solidFill>
                <a:srgbClr val="374151"/>
              </a:solidFill>
              <a:highlight>
                <a:schemeClr val="lt1"/>
              </a:highlight>
            </a:endParaRPr>
          </a:p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>
              <a:highlight>
                <a:schemeClr val="lt1"/>
              </a:highligh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Case Studies</a:t>
            </a:r>
            <a:endParaRPr/>
          </a:p>
        </p:txBody>
      </p:sp>
      <p:pic>
        <p:nvPicPr>
          <p:cNvPr id="89" name="Google Shape;8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61475" y="519137"/>
            <a:ext cx="767925" cy="85722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/>
          <p:nvPr/>
        </p:nvSpPr>
        <p:spPr>
          <a:xfrm>
            <a:off x="5831500" y="634250"/>
            <a:ext cx="1367700" cy="627000"/>
          </a:xfrm>
          <a:prstGeom prst="rect">
            <a:avLst/>
          </a:prstGeom>
          <a:solidFill>
            <a:srgbClr val="CFE2F3"/>
          </a:solidFill>
          <a:ln cap="flat" cmpd="sng" w="9525">
            <a:solidFill>
              <a:srgbClr val="CFE2F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chemeClr val="dk1"/>
                </a:solidFill>
              </a:rPr>
              <a:t>    ShopGPT Adapter</a:t>
            </a:r>
            <a:endParaRPr sz="900">
              <a:solidFill>
                <a:schemeClr val="dk1"/>
              </a:solidFill>
            </a:endParaRPr>
          </a:p>
        </p:txBody>
      </p:sp>
      <p:pic>
        <p:nvPicPr>
          <p:cNvPr id="91" name="Google Shape;91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695650" y="607405"/>
            <a:ext cx="1367700" cy="68069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2" name="Google Shape;92;p17"/>
          <p:cNvCxnSpPr>
            <a:stCxn id="90" idx="3"/>
            <a:endCxn id="91" idx="1"/>
          </p:cNvCxnSpPr>
          <p:nvPr/>
        </p:nvCxnSpPr>
        <p:spPr>
          <a:xfrm>
            <a:off x="7199200" y="947750"/>
            <a:ext cx="4965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3" name="Google Shape;93;p17"/>
          <p:cNvCxnSpPr>
            <a:stCxn id="90" idx="1"/>
            <a:endCxn id="89" idx="3"/>
          </p:cNvCxnSpPr>
          <p:nvPr/>
        </p:nvCxnSpPr>
        <p:spPr>
          <a:xfrm rot="10800000">
            <a:off x="5229400" y="947750"/>
            <a:ext cx="602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94" name="Google Shape;94;p17"/>
          <p:cNvSpPr txBox="1"/>
          <p:nvPr/>
        </p:nvSpPr>
        <p:spPr>
          <a:xfrm>
            <a:off x="99400" y="1505200"/>
            <a:ext cx="4240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Dynamic description/tagline generation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5" name="Google Shape;95;p17"/>
          <p:cNvSpPr txBox="1"/>
          <p:nvPr/>
        </p:nvSpPr>
        <p:spPr>
          <a:xfrm>
            <a:off x="4524200" y="2107300"/>
            <a:ext cx="4154400" cy="16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Roboto"/>
                <a:ea typeface="Roboto"/>
                <a:cs typeface="Roboto"/>
                <a:sym typeface="Roboto"/>
              </a:rPr>
              <a:t>Highlights: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●"/>
            </a:pPr>
            <a:r>
              <a:rPr lang="en-GB">
                <a:latin typeface="Roboto"/>
                <a:ea typeface="Roboto"/>
                <a:cs typeface="Roboto"/>
                <a:sym typeface="Roboto"/>
              </a:rPr>
              <a:t>Neon ShopGPT adapter integrates with your web-analytics to refine/regenerate product tag/</a:t>
            </a:r>
            <a:r>
              <a:rPr lang="en-GB">
                <a:latin typeface="Roboto"/>
                <a:ea typeface="Roboto"/>
                <a:cs typeface="Roboto"/>
                <a:sym typeface="Roboto"/>
              </a:rPr>
              <a:t>keyword</a:t>
            </a:r>
            <a:r>
              <a:rPr lang="en-GB">
                <a:latin typeface="Roboto"/>
                <a:ea typeface="Roboto"/>
                <a:cs typeface="Roboto"/>
                <a:sym typeface="Roboto"/>
              </a:rPr>
              <a:t> or descriptions based on trends e.g. black friday, holiday season etc. 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●"/>
            </a:pPr>
            <a:r>
              <a:rPr lang="en-GB">
                <a:latin typeface="Roboto"/>
                <a:ea typeface="Roboto"/>
                <a:cs typeface="Roboto"/>
                <a:sym typeface="Roboto"/>
              </a:rPr>
              <a:t>Fully automated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/>
          <p:nvPr>
            <p:ph type="title"/>
          </p:nvPr>
        </p:nvSpPr>
        <p:spPr>
          <a:xfrm>
            <a:off x="311725" y="500925"/>
            <a:ext cx="3706500" cy="250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Case Studies</a:t>
            </a:r>
            <a:endParaRPr/>
          </a:p>
        </p:txBody>
      </p:sp>
      <p:pic>
        <p:nvPicPr>
          <p:cNvPr id="101" name="Google Shape;10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61475" y="519137"/>
            <a:ext cx="767925" cy="857225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8"/>
          <p:cNvSpPr/>
          <p:nvPr/>
        </p:nvSpPr>
        <p:spPr>
          <a:xfrm>
            <a:off x="5831500" y="634250"/>
            <a:ext cx="1367700" cy="627000"/>
          </a:xfrm>
          <a:prstGeom prst="rect">
            <a:avLst/>
          </a:prstGeom>
          <a:solidFill>
            <a:srgbClr val="CFE2F3"/>
          </a:solidFill>
          <a:ln cap="flat" cmpd="sng" w="9525">
            <a:solidFill>
              <a:srgbClr val="CFE2F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chemeClr val="dk1"/>
                </a:solidFill>
              </a:rPr>
              <a:t>    ShopGPT </a:t>
            </a:r>
            <a:endParaRPr sz="9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chemeClr val="dk1"/>
                </a:solidFill>
              </a:rPr>
              <a:t>Recon Adapter</a:t>
            </a:r>
            <a:endParaRPr sz="900">
              <a:solidFill>
                <a:schemeClr val="dk1"/>
              </a:solidFill>
            </a:endParaRPr>
          </a:p>
        </p:txBody>
      </p:sp>
      <p:cxnSp>
        <p:nvCxnSpPr>
          <p:cNvPr id="103" name="Google Shape;103;p18"/>
          <p:cNvCxnSpPr>
            <a:stCxn id="102" idx="3"/>
            <a:endCxn id="104" idx="1"/>
          </p:cNvCxnSpPr>
          <p:nvPr/>
        </p:nvCxnSpPr>
        <p:spPr>
          <a:xfrm>
            <a:off x="7199200" y="947750"/>
            <a:ext cx="4965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104" name="Google Shape;104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695650" y="607405"/>
            <a:ext cx="1367700" cy="68069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5" name="Google Shape;105;p18"/>
          <p:cNvCxnSpPr>
            <a:stCxn id="102" idx="1"/>
            <a:endCxn id="101" idx="3"/>
          </p:cNvCxnSpPr>
          <p:nvPr/>
        </p:nvCxnSpPr>
        <p:spPr>
          <a:xfrm rot="10800000">
            <a:off x="5229400" y="947750"/>
            <a:ext cx="602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06" name="Google Shape;106;p18"/>
          <p:cNvSpPr txBox="1"/>
          <p:nvPr/>
        </p:nvSpPr>
        <p:spPr>
          <a:xfrm>
            <a:off x="99400" y="1505200"/>
            <a:ext cx="4240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GPT enabled reconciliation</a:t>
            </a:r>
            <a:endParaRPr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7" name="Google Shape;107;p18"/>
          <p:cNvSpPr txBox="1"/>
          <p:nvPr/>
        </p:nvSpPr>
        <p:spPr>
          <a:xfrm>
            <a:off x="4572000" y="2958800"/>
            <a:ext cx="41544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Roboto"/>
                <a:ea typeface="Roboto"/>
                <a:cs typeface="Roboto"/>
                <a:sym typeface="Roboto"/>
              </a:rPr>
              <a:t>Highlights</a:t>
            </a:r>
            <a:r>
              <a:rPr lang="en-GB">
                <a:latin typeface="Roboto"/>
                <a:ea typeface="Roboto"/>
                <a:cs typeface="Roboto"/>
                <a:sym typeface="Roboto"/>
              </a:rPr>
              <a:t>: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●"/>
            </a:pPr>
            <a:r>
              <a:rPr lang="en-GB">
                <a:latin typeface="Roboto"/>
                <a:ea typeface="Roboto"/>
                <a:cs typeface="Roboto"/>
                <a:sym typeface="Roboto"/>
              </a:rPr>
              <a:t>Train models on product specific data using a fully automated pipeline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Roboto"/>
              <a:buChar char="●"/>
            </a:pPr>
            <a:r>
              <a:rPr lang="en-GB">
                <a:latin typeface="Roboto"/>
                <a:ea typeface="Roboto"/>
                <a:cs typeface="Roboto"/>
                <a:sym typeface="Roboto"/>
              </a:rPr>
              <a:t>Perform recon activities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08" name="Google Shape;108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131425" y="1671080"/>
            <a:ext cx="767925" cy="74049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9" name="Google Shape;109;p18"/>
          <p:cNvCxnSpPr>
            <a:stCxn id="108" idx="0"/>
            <a:endCxn id="102" idx="2"/>
          </p:cNvCxnSpPr>
          <p:nvPr/>
        </p:nvCxnSpPr>
        <p:spPr>
          <a:xfrm rot="10800000">
            <a:off x="6515388" y="1261280"/>
            <a:ext cx="0" cy="409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0" name="Google Shape;110;p18"/>
          <p:cNvCxnSpPr>
            <a:stCxn id="104" idx="1"/>
            <a:endCxn id="102" idx="3"/>
          </p:cNvCxnSpPr>
          <p:nvPr/>
        </p:nvCxnSpPr>
        <p:spPr>
          <a:xfrm rot="10800000">
            <a:off x="7199150" y="947752"/>
            <a:ext cx="4965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1" name="Google Shape;111;p18"/>
          <p:cNvCxnSpPr>
            <a:stCxn id="101" idx="3"/>
            <a:endCxn id="102" idx="1"/>
          </p:cNvCxnSpPr>
          <p:nvPr/>
        </p:nvCxnSpPr>
        <p:spPr>
          <a:xfrm>
            <a:off x="5229400" y="947750"/>
            <a:ext cx="6021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radigm">
  <a:themeElements>
    <a:clrScheme name="Paradigm">
      <a:dk1>
        <a:srgbClr val="31394D"/>
      </a:dk1>
      <a:lt1>
        <a:srgbClr val="FFFFFF"/>
      </a:lt1>
      <a:dk2>
        <a:srgbClr val="666666"/>
      </a:dk2>
      <a:lt2>
        <a:srgbClr val="626B73"/>
      </a:lt2>
      <a:accent1>
        <a:srgbClr val="002F4A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009384"/>
      </a:hlink>
      <a:folHlink>
        <a:srgbClr val="00938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